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33" r:id="rId3"/>
    <p:sldId id="378" r:id="rId4"/>
    <p:sldId id="282" r:id="rId5"/>
    <p:sldId id="379" r:id="rId6"/>
    <p:sldId id="300" r:id="rId7"/>
    <p:sldId id="380" r:id="rId8"/>
    <p:sldId id="381" r:id="rId9"/>
    <p:sldId id="382" r:id="rId10"/>
    <p:sldId id="383" r:id="rId11"/>
    <p:sldId id="384" r:id="rId12"/>
  </p:sldIdLst>
  <p:sldSz cx="9144000" cy="5143500" type="screen16x9"/>
  <p:notesSz cx="6858000" cy="9144000"/>
  <p:defaultTextStyle>
    <a:defPPr>
      <a:defRPr lang="en-US"/>
    </a:defPPr>
    <a:lvl1pPr marL="0" algn="l" defTabSz="45710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01" algn="l" defTabSz="45710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02" algn="l" defTabSz="45710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03" algn="l" defTabSz="45710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04" algn="l" defTabSz="45710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05" algn="l" defTabSz="45710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606" algn="l" defTabSz="45710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707" algn="l" defTabSz="45710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808" algn="l" defTabSz="45710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073C61"/>
    <a:srgbClr val="6F3D25"/>
    <a:srgbClr val="BB040D"/>
    <a:srgbClr val="FF040D"/>
    <a:srgbClr val="FF300D"/>
    <a:srgbClr val="FF482A"/>
    <a:srgbClr val="F98062"/>
    <a:srgbClr val="C90A1F"/>
    <a:srgbClr val="E50000"/>
    <a:srgbClr val="FAF2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13" autoAdjust="0"/>
    <p:restoredTop sz="94621" autoAdjust="0"/>
  </p:normalViewPr>
  <p:slideViewPr>
    <p:cSldViewPr snapToGrid="0" snapToObjects="1">
      <p:cViewPr varScale="1">
        <p:scale>
          <a:sx n="140" d="100"/>
          <a:sy n="140" d="100"/>
        </p:scale>
        <p:origin x="576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6" d="100"/>
          <a:sy n="86" d="100"/>
        </p:scale>
        <p:origin x="3786" y="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CDC9F1-0380-9C45-8535-2CB47AFBE869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B50877-010D-4541-9EA7-194D04D38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6904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91F703-383C-F94B-A127-2DDF5AC58AB8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A55466-9DBF-A44E-93F7-914FE4DED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362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10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01" algn="l" defTabSz="45710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02" algn="l" defTabSz="45710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03" algn="l" defTabSz="45710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404" algn="l" defTabSz="45710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505" algn="l" defTabSz="45710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606" algn="l" defTabSz="45710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707" algn="l" defTabSz="45710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808" algn="l" defTabSz="45710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371600" y="2305984"/>
            <a:ext cx="6400800" cy="806982"/>
          </a:xfrm>
          <a:prstGeom prst="rect">
            <a:avLst/>
          </a:prstGeom>
        </p:spPr>
        <p:txBody>
          <a:bodyPr/>
          <a:lstStyle>
            <a:lvl1pPr algn="ctr">
              <a:defRPr sz="4400">
                <a:ln w="19050" cmpd="sng">
                  <a:noFill/>
                </a:ln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Unit 1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371600" y="3112966"/>
            <a:ext cx="6400800" cy="1393293"/>
          </a:xfrm>
        </p:spPr>
        <p:txBody>
          <a:bodyPr/>
          <a:lstStyle>
            <a:lvl1pPr marL="0" indent="0" algn="ctr">
              <a:buNone/>
              <a:defRPr sz="4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2" name="Picture 1" descr="Fundamentals of Math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9754" y="696625"/>
            <a:ext cx="3770924" cy="1629040"/>
          </a:xfrm>
          <a:prstGeom prst="rect">
            <a:avLst/>
          </a:prstGeom>
        </p:spPr>
      </p:pic>
      <p:sp>
        <p:nvSpPr>
          <p:cNvPr id="5" name="TextBox 6"/>
          <p:cNvSpPr txBox="1"/>
          <p:nvPr userDrawn="1"/>
        </p:nvSpPr>
        <p:spPr>
          <a:xfrm>
            <a:off x="4994275" y="4808151"/>
            <a:ext cx="40449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1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1" algn="l" defTabSz="4571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02" algn="l" defTabSz="4571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03" algn="l" defTabSz="4571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04" algn="l" defTabSz="4571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05" algn="l" defTabSz="4571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06" algn="l" defTabSz="4571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07" algn="l" defTabSz="4571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08" algn="l" defTabSz="4571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10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Book cover image by iStock.com/</a:t>
            </a:r>
            <a:r>
              <a:rPr lang="en-US" sz="1200" kern="1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McKevin</a:t>
            </a:r>
            <a:r>
              <a:rPr lang="en-US" sz="1200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Shaughnessy</a:t>
            </a:r>
          </a:p>
        </p:txBody>
      </p:sp>
    </p:spTree>
    <p:extLst>
      <p:ext uri="{BB962C8B-B14F-4D97-AF65-F5344CB8AC3E}">
        <p14:creationId xmlns:p14="http://schemas.microsoft.com/office/powerpoint/2010/main" val="42764409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4055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6F3D25"/>
                </a:solidFill>
                <a:latin typeface="Arial"/>
                <a:cs typeface="Cambri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40557"/>
            <a:ext cx="5111750" cy="3954066"/>
          </a:xfrm>
        </p:spPr>
        <p:txBody>
          <a:bodyPr/>
          <a:lstStyle>
            <a:lvl1pPr>
              <a:defRPr sz="3200"/>
            </a:lvl1pPr>
            <a:lvl2pPr>
              <a:defRPr sz="2800">
                <a:solidFill>
                  <a:srgbClr val="6F3D25"/>
                </a:solidFill>
              </a:defRPr>
            </a:lvl2pPr>
            <a:lvl3pPr>
              <a:defRPr sz="2400">
                <a:solidFill>
                  <a:srgbClr val="6F3D25"/>
                </a:solidFill>
              </a:defRPr>
            </a:lvl3pPr>
            <a:lvl4pPr>
              <a:defRPr sz="2400">
                <a:solidFill>
                  <a:srgbClr val="6F3D25"/>
                </a:solidFill>
              </a:defRPr>
            </a:lvl4pPr>
            <a:lvl5pPr>
              <a:defRPr sz="2400">
                <a:solidFill>
                  <a:srgbClr val="6F3D25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624570"/>
            <a:ext cx="3008313" cy="297005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Arial"/>
                <a:cs typeface="Cambria"/>
              </a:defRPr>
            </a:lvl1pPr>
            <a:lvl2pPr marL="457101" indent="0">
              <a:buNone/>
              <a:defRPr sz="1200"/>
            </a:lvl2pPr>
            <a:lvl3pPr marL="914202" indent="0">
              <a:buNone/>
              <a:defRPr sz="1000"/>
            </a:lvl3pPr>
            <a:lvl4pPr marL="1371303" indent="0">
              <a:buNone/>
              <a:defRPr sz="900"/>
            </a:lvl4pPr>
            <a:lvl5pPr marL="1828404" indent="0">
              <a:buNone/>
              <a:defRPr sz="900"/>
            </a:lvl5pPr>
            <a:lvl6pPr marL="2285505" indent="0">
              <a:buNone/>
              <a:defRPr sz="900"/>
            </a:lvl6pPr>
            <a:lvl7pPr marL="2742606" indent="0">
              <a:buNone/>
              <a:defRPr sz="900"/>
            </a:lvl7pPr>
            <a:lvl8pPr marL="3199707" indent="0">
              <a:buNone/>
              <a:defRPr sz="900"/>
            </a:lvl8pPr>
            <a:lvl9pPr marL="3656808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458308" y="64008"/>
            <a:ext cx="2549769" cy="347472"/>
          </a:xfrm>
        </p:spPr>
        <p:txBody>
          <a:bodyPr>
            <a:noAutofit/>
          </a:bodyPr>
          <a:lstStyle>
            <a:lvl1pPr marL="0" indent="0" algn="ctr">
              <a:buNone/>
              <a:defRPr sz="1600" b="1" u="none" cap="none" baseline="0">
                <a:solidFill>
                  <a:schemeClr val="bg1"/>
                </a:solidFill>
                <a:effectLst>
                  <a:outerShdw blurRad="123825" dist="50800" dir="222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Section Number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214616" y="64008"/>
            <a:ext cx="1828800" cy="347472"/>
          </a:xfrm>
        </p:spPr>
        <p:txBody>
          <a:bodyPr>
            <a:noAutofit/>
          </a:bodyPr>
          <a:lstStyle>
            <a:lvl1pPr marL="0" indent="0" algn="r">
              <a:buNone/>
              <a:defRPr sz="1600" b="1">
                <a:solidFill>
                  <a:schemeClr val="bg1"/>
                </a:solidFill>
                <a:effectLst>
                  <a:outerShdw blurRad="247650" dist="50800" dir="270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pp. 00-33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8446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0" build="p"/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6F3D2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72942"/>
            <a:ext cx="5486400" cy="2927509"/>
          </a:xfrm>
        </p:spPr>
        <p:txBody>
          <a:bodyPr/>
          <a:lstStyle>
            <a:lvl1pPr marL="0" indent="0">
              <a:buNone/>
              <a:defRPr sz="3200"/>
            </a:lvl1pPr>
            <a:lvl2pPr marL="457101" indent="0">
              <a:buNone/>
              <a:defRPr sz="2800"/>
            </a:lvl2pPr>
            <a:lvl3pPr marL="914202" indent="0">
              <a:buNone/>
              <a:defRPr sz="2400"/>
            </a:lvl3pPr>
            <a:lvl4pPr marL="1371303" indent="0">
              <a:buNone/>
              <a:defRPr sz="2000"/>
            </a:lvl4pPr>
            <a:lvl5pPr marL="1828404" indent="0">
              <a:buNone/>
              <a:defRPr sz="2000"/>
            </a:lvl5pPr>
            <a:lvl6pPr marL="2285505" indent="0">
              <a:buNone/>
              <a:defRPr sz="2000"/>
            </a:lvl6pPr>
            <a:lvl7pPr marL="2742606" indent="0">
              <a:buNone/>
              <a:defRPr sz="2000"/>
            </a:lvl7pPr>
            <a:lvl8pPr marL="3199707" indent="0">
              <a:buNone/>
              <a:defRPr sz="2000"/>
            </a:lvl8pPr>
            <a:lvl9pPr marL="3656808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101" indent="0">
              <a:buNone/>
              <a:defRPr sz="1200"/>
            </a:lvl2pPr>
            <a:lvl3pPr marL="914202" indent="0">
              <a:buNone/>
              <a:defRPr sz="1000"/>
            </a:lvl3pPr>
            <a:lvl4pPr marL="1371303" indent="0">
              <a:buNone/>
              <a:defRPr sz="900"/>
            </a:lvl4pPr>
            <a:lvl5pPr marL="1828404" indent="0">
              <a:buNone/>
              <a:defRPr sz="900"/>
            </a:lvl5pPr>
            <a:lvl6pPr marL="2285505" indent="0">
              <a:buNone/>
              <a:defRPr sz="900"/>
            </a:lvl6pPr>
            <a:lvl7pPr marL="2742606" indent="0">
              <a:buNone/>
              <a:defRPr sz="900"/>
            </a:lvl7pPr>
            <a:lvl8pPr marL="3199707" indent="0">
              <a:buNone/>
              <a:defRPr sz="900"/>
            </a:lvl8pPr>
            <a:lvl9pPr marL="3656808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458308" y="64008"/>
            <a:ext cx="2549769" cy="347472"/>
          </a:xfrm>
        </p:spPr>
        <p:txBody>
          <a:bodyPr>
            <a:noAutofit/>
          </a:bodyPr>
          <a:lstStyle>
            <a:lvl1pPr marL="0" indent="0" algn="ctr">
              <a:buNone/>
              <a:defRPr sz="1600" b="1" u="none" cap="none" baseline="0">
                <a:solidFill>
                  <a:schemeClr val="bg1"/>
                </a:solidFill>
                <a:effectLst>
                  <a:outerShdw blurRad="123825" dist="50800" dir="222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Section Number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214616" y="64008"/>
            <a:ext cx="1828800" cy="347472"/>
          </a:xfrm>
        </p:spPr>
        <p:txBody>
          <a:bodyPr>
            <a:noAutofit/>
          </a:bodyPr>
          <a:lstStyle>
            <a:lvl1pPr marL="0" indent="0" algn="r">
              <a:buNone/>
              <a:defRPr sz="1600" b="1">
                <a:solidFill>
                  <a:schemeClr val="bg1"/>
                </a:solidFill>
                <a:effectLst>
                  <a:outerShdw blurRad="247650" dist="50800" dir="270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pp. 00-33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41529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3"/>
          <p:cNvSpPr>
            <a:spLocks noGrp="1"/>
          </p:cNvSpPr>
          <p:nvPr>
            <p:ph type="title" hasCustomPrompt="1"/>
          </p:nvPr>
        </p:nvSpPr>
        <p:spPr>
          <a:xfrm>
            <a:off x="457200" y="677666"/>
            <a:ext cx="8229600" cy="565916"/>
          </a:xfrm>
          <a:prstGeom prst="rect">
            <a:avLst/>
          </a:prstGeom>
        </p:spPr>
        <p:txBody>
          <a:bodyPr/>
          <a:lstStyle>
            <a:lvl1pPr algn="l">
              <a:defRPr sz="2800" cap="none" baseline="0">
                <a:solidFill>
                  <a:srgbClr val="6F3D25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This is what we are doing</a:t>
            </a:r>
            <a:endParaRPr lang="en-US" dirty="0"/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458308" y="64008"/>
            <a:ext cx="2549769" cy="347472"/>
          </a:xfrm>
        </p:spPr>
        <p:txBody>
          <a:bodyPr>
            <a:noAutofit/>
          </a:bodyPr>
          <a:lstStyle>
            <a:lvl1pPr marL="0" indent="0" algn="ctr">
              <a:buNone/>
              <a:defRPr sz="1600" b="1" u="none" cap="none" baseline="0">
                <a:solidFill>
                  <a:schemeClr val="bg1"/>
                </a:solidFill>
                <a:effectLst>
                  <a:outerShdw blurRad="123825" dist="50800" dir="222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Section Number</a:t>
            </a:r>
            <a:endParaRPr lang="en-US" dirty="0"/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214616" y="64008"/>
            <a:ext cx="1828800" cy="347472"/>
          </a:xfrm>
        </p:spPr>
        <p:txBody>
          <a:bodyPr>
            <a:noAutofit/>
          </a:bodyPr>
          <a:lstStyle>
            <a:lvl1pPr marL="0" indent="0" algn="r">
              <a:buNone/>
              <a:defRPr sz="1600" b="1">
                <a:solidFill>
                  <a:schemeClr val="bg1"/>
                </a:solidFill>
                <a:effectLst>
                  <a:outerShdw blurRad="247650" dist="50800" dir="270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pp. 00-33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8975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458308" y="64008"/>
            <a:ext cx="2549769" cy="347472"/>
          </a:xfrm>
        </p:spPr>
        <p:txBody>
          <a:bodyPr>
            <a:noAutofit/>
          </a:bodyPr>
          <a:lstStyle>
            <a:lvl1pPr marL="0" indent="0" algn="ctr">
              <a:buNone/>
              <a:defRPr sz="1600" b="1" u="none" cap="none" baseline="0">
                <a:solidFill>
                  <a:schemeClr val="bg1"/>
                </a:solidFill>
                <a:effectLst>
                  <a:outerShdw blurRad="123825" dist="50800" dir="222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Section Number</a:t>
            </a:r>
            <a:endParaRPr lang="en-US" dirty="0"/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214616" y="64008"/>
            <a:ext cx="1828800" cy="347472"/>
          </a:xfrm>
        </p:spPr>
        <p:txBody>
          <a:bodyPr>
            <a:noAutofit/>
          </a:bodyPr>
          <a:lstStyle>
            <a:lvl1pPr marL="0" indent="0" algn="r">
              <a:buNone/>
              <a:defRPr sz="1600" b="1">
                <a:solidFill>
                  <a:schemeClr val="bg1"/>
                </a:solidFill>
                <a:effectLst>
                  <a:outerShdw blurRad="247650" dist="50800" dir="270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pp. 00-33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8341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Bulleted Lis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800">
                <a:solidFill>
                  <a:schemeClr val="accent1"/>
                </a:solidFill>
              </a:defRPr>
            </a:lvl2pPr>
            <a:lvl3pPr>
              <a:defRPr sz="2800">
                <a:solidFill>
                  <a:schemeClr val="accent1"/>
                </a:solidFill>
              </a:defRPr>
            </a:lvl3pPr>
            <a:lvl4pPr>
              <a:defRPr sz="2800">
                <a:solidFill>
                  <a:schemeClr val="accent1"/>
                </a:solidFill>
              </a:defRPr>
            </a:lvl4pPr>
            <a:lvl5pPr>
              <a:defRPr sz="28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458308" y="64008"/>
            <a:ext cx="2549769" cy="347472"/>
          </a:xfrm>
        </p:spPr>
        <p:txBody>
          <a:bodyPr>
            <a:noAutofit/>
          </a:bodyPr>
          <a:lstStyle>
            <a:lvl1pPr marL="0" indent="0" algn="ctr">
              <a:buNone/>
              <a:defRPr sz="1600" b="1" u="none" cap="none" baseline="0">
                <a:solidFill>
                  <a:schemeClr val="bg1"/>
                </a:solidFill>
                <a:effectLst>
                  <a:outerShdw blurRad="123825" dist="50800" dir="222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Section Number</a:t>
            </a:r>
            <a:endParaRPr lang="en-US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214616" y="64008"/>
            <a:ext cx="1828800" cy="347472"/>
          </a:xfrm>
        </p:spPr>
        <p:txBody>
          <a:bodyPr>
            <a:noAutofit/>
          </a:bodyPr>
          <a:lstStyle>
            <a:lvl1pPr marL="0" indent="0" algn="r">
              <a:buNone/>
              <a:defRPr sz="1600" b="1">
                <a:solidFill>
                  <a:schemeClr val="bg1"/>
                </a:solidFill>
                <a:effectLst>
                  <a:outerShdw blurRad="247650" dist="50800" dir="270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pp. 00-33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14026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Bulleted Lis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3067"/>
            <a:ext cx="8229600" cy="3341556"/>
          </a:xfrm>
        </p:spPr>
        <p:txBody>
          <a:bodyPr/>
          <a:lstStyle>
            <a:lvl2pPr>
              <a:defRPr sz="2800">
                <a:solidFill>
                  <a:schemeClr val="accent1"/>
                </a:solidFill>
              </a:defRPr>
            </a:lvl2pPr>
            <a:lvl3pPr>
              <a:defRPr sz="2800">
                <a:solidFill>
                  <a:schemeClr val="accent1"/>
                </a:solidFill>
              </a:defRPr>
            </a:lvl3pPr>
            <a:lvl4pPr>
              <a:defRPr sz="2800">
                <a:solidFill>
                  <a:schemeClr val="accent1"/>
                </a:solidFill>
              </a:defRPr>
            </a:lvl4pPr>
            <a:lvl5pPr>
              <a:defRPr sz="28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458308" y="64008"/>
            <a:ext cx="2549769" cy="347472"/>
          </a:xfrm>
        </p:spPr>
        <p:txBody>
          <a:bodyPr>
            <a:noAutofit/>
          </a:bodyPr>
          <a:lstStyle>
            <a:lvl1pPr marL="0" indent="0" algn="ctr">
              <a:buNone/>
              <a:defRPr sz="1600" b="1" u="none" cap="none" baseline="0">
                <a:solidFill>
                  <a:schemeClr val="bg1"/>
                </a:solidFill>
                <a:effectLst>
                  <a:outerShdw blurRad="123825" dist="50800" dir="222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Section Number</a:t>
            </a:r>
            <a:endParaRPr lang="en-US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214616" y="64008"/>
            <a:ext cx="1828800" cy="347472"/>
          </a:xfrm>
        </p:spPr>
        <p:txBody>
          <a:bodyPr>
            <a:noAutofit/>
          </a:bodyPr>
          <a:lstStyle>
            <a:lvl1pPr marL="0" indent="0" algn="r">
              <a:buNone/>
              <a:defRPr sz="1600" b="1">
                <a:solidFill>
                  <a:schemeClr val="bg1"/>
                </a:solidFill>
                <a:effectLst>
                  <a:outerShdw blurRad="247650" dist="50800" dir="270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pp. 00-33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51687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uiExpan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Sub-sess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486819"/>
            <a:ext cx="8229600" cy="181944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>
              <a:defRPr sz="3800" b="1" i="0" cap="all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458308" y="64008"/>
            <a:ext cx="2549769" cy="347472"/>
          </a:xfrm>
        </p:spPr>
        <p:txBody>
          <a:bodyPr>
            <a:noAutofit/>
          </a:bodyPr>
          <a:lstStyle>
            <a:lvl1pPr marL="0" indent="0" algn="ctr">
              <a:buNone/>
              <a:defRPr sz="1600" b="1" u="none" cap="none" baseline="0">
                <a:solidFill>
                  <a:schemeClr val="bg1"/>
                </a:solidFill>
                <a:effectLst>
                  <a:outerShdw blurRad="123825" dist="50800" dir="222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Section Number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214616" y="64008"/>
            <a:ext cx="1828800" cy="347472"/>
          </a:xfrm>
        </p:spPr>
        <p:txBody>
          <a:bodyPr>
            <a:noAutofit/>
          </a:bodyPr>
          <a:lstStyle>
            <a:lvl1pPr marL="0" indent="0" algn="r">
              <a:buNone/>
              <a:defRPr sz="1600" b="1">
                <a:solidFill>
                  <a:schemeClr val="bg1"/>
                </a:solidFill>
                <a:effectLst>
                  <a:outerShdw blurRad="247650" dist="50800" dir="270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pp. 00-33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4062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Heading and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652909"/>
            <a:ext cx="8229600" cy="737002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="1" i="0" cap="none" baseline="0">
                <a:solidFill>
                  <a:schemeClr val="accent1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Enter Text</a:t>
            </a:r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57200" y="1390650"/>
            <a:ext cx="8229600" cy="3094038"/>
          </a:xfrm>
        </p:spPr>
        <p:txBody>
          <a:bodyPr>
            <a:normAutofit/>
          </a:bodyPr>
          <a:lstStyle>
            <a:lvl1pPr marL="344488" indent="-344488">
              <a:defRPr sz="3200">
                <a:solidFill>
                  <a:schemeClr val="tx1"/>
                </a:solidFill>
              </a:defRPr>
            </a:lvl1pPr>
            <a:lvl2pPr marL="687388" indent="-347663">
              <a:defRPr sz="2800">
                <a:solidFill>
                  <a:schemeClr val="tx1"/>
                </a:solidFill>
              </a:defRPr>
            </a:lvl2pPr>
            <a:lvl3pPr marL="1031875" indent="-344488">
              <a:defRPr sz="2800">
                <a:solidFill>
                  <a:schemeClr val="tx1"/>
                </a:solidFill>
              </a:defRPr>
            </a:lvl3pPr>
            <a:lvl4pPr marL="1374775" indent="-342900">
              <a:defRPr sz="2800">
                <a:solidFill>
                  <a:schemeClr val="tx1"/>
                </a:solidFill>
              </a:defRPr>
            </a:lvl4pPr>
            <a:lvl5pPr marL="1711325" indent="-336550">
              <a:defRPr sz="2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458308" y="64008"/>
            <a:ext cx="2549769" cy="347472"/>
          </a:xfrm>
        </p:spPr>
        <p:txBody>
          <a:bodyPr>
            <a:noAutofit/>
          </a:bodyPr>
          <a:lstStyle>
            <a:lvl1pPr marL="0" indent="0" algn="ctr">
              <a:buNone/>
              <a:defRPr sz="1600" b="1" u="none" cap="none" baseline="0">
                <a:solidFill>
                  <a:schemeClr val="bg1"/>
                </a:solidFill>
                <a:effectLst>
                  <a:outerShdw blurRad="123825" dist="50800" dir="222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Section Number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214616" y="64008"/>
            <a:ext cx="1828800" cy="347472"/>
          </a:xfrm>
        </p:spPr>
        <p:txBody>
          <a:bodyPr>
            <a:noAutofit/>
          </a:bodyPr>
          <a:lstStyle>
            <a:lvl1pPr marL="0" indent="0" algn="r">
              <a:buNone/>
              <a:defRPr sz="1600" b="1">
                <a:solidFill>
                  <a:schemeClr val="bg1"/>
                </a:solidFill>
                <a:effectLst>
                  <a:outerShdw blurRad="247650" dist="50800" dir="270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pp. 00-33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72823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>
                <a:solidFill>
                  <a:srgbClr val="6F3D25"/>
                </a:solidFill>
              </a:defRPr>
            </a:lvl2pPr>
            <a:lvl3pPr>
              <a:defRPr sz="2400">
                <a:solidFill>
                  <a:srgbClr val="6F3D25"/>
                </a:solidFill>
              </a:defRPr>
            </a:lvl3pPr>
            <a:lvl4pPr>
              <a:defRPr sz="2400">
                <a:solidFill>
                  <a:srgbClr val="6F3D25"/>
                </a:solidFill>
              </a:defRPr>
            </a:lvl4pPr>
            <a:lvl5pPr>
              <a:defRPr sz="2400">
                <a:solidFill>
                  <a:srgbClr val="6F3D25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>
                <a:solidFill>
                  <a:srgbClr val="6F3D25"/>
                </a:solidFill>
              </a:defRPr>
            </a:lvl2pPr>
            <a:lvl3pPr>
              <a:defRPr sz="2400">
                <a:solidFill>
                  <a:srgbClr val="6F3D25"/>
                </a:solidFill>
              </a:defRPr>
            </a:lvl3pPr>
            <a:lvl4pPr>
              <a:defRPr sz="2400">
                <a:solidFill>
                  <a:srgbClr val="6F3D25"/>
                </a:solidFill>
              </a:defRPr>
            </a:lvl4pPr>
            <a:lvl5pPr>
              <a:defRPr sz="2400">
                <a:solidFill>
                  <a:srgbClr val="6F3D25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458308" y="64008"/>
            <a:ext cx="2549769" cy="347472"/>
          </a:xfrm>
        </p:spPr>
        <p:txBody>
          <a:bodyPr>
            <a:noAutofit/>
          </a:bodyPr>
          <a:lstStyle>
            <a:lvl1pPr marL="0" indent="0" algn="ctr">
              <a:buNone/>
              <a:defRPr sz="1600" b="1" u="none" cap="none" baseline="0">
                <a:solidFill>
                  <a:schemeClr val="bg1"/>
                </a:solidFill>
                <a:effectLst>
                  <a:outerShdw blurRad="123825" dist="50800" dir="222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Section Number</a:t>
            </a:r>
            <a:endParaRPr lang="en-US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214616" y="64008"/>
            <a:ext cx="1828800" cy="347472"/>
          </a:xfrm>
        </p:spPr>
        <p:txBody>
          <a:bodyPr>
            <a:noAutofit/>
          </a:bodyPr>
          <a:lstStyle>
            <a:lvl1pPr marL="0" indent="0" algn="r">
              <a:buNone/>
              <a:defRPr sz="1600" b="1">
                <a:solidFill>
                  <a:schemeClr val="bg1"/>
                </a:solidFill>
                <a:effectLst>
                  <a:outerShdw blurRad="247650" dist="50800" dir="270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pp. 00-33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12257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53440"/>
            <a:ext cx="4040188" cy="7777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1" indent="0">
              <a:buNone/>
              <a:defRPr sz="2000" b="1"/>
            </a:lvl2pPr>
            <a:lvl3pPr marL="914202" indent="0">
              <a:buNone/>
              <a:defRPr sz="1800" b="1"/>
            </a:lvl3pPr>
            <a:lvl4pPr marL="1371303" indent="0">
              <a:buNone/>
              <a:defRPr sz="1600" b="1"/>
            </a:lvl4pPr>
            <a:lvl5pPr marL="1828404" indent="0">
              <a:buNone/>
              <a:defRPr sz="1600" b="1"/>
            </a:lvl5pPr>
            <a:lvl6pPr marL="2285505" indent="0">
              <a:buNone/>
              <a:defRPr sz="1600" b="1"/>
            </a:lvl6pPr>
            <a:lvl7pPr marL="2742606" indent="0">
              <a:buNone/>
              <a:defRPr sz="1600" b="1"/>
            </a:lvl7pPr>
            <a:lvl8pPr marL="3199707" indent="0">
              <a:buNone/>
              <a:defRPr sz="1600" b="1"/>
            </a:lvl8pPr>
            <a:lvl9pPr marL="365680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>
                <a:solidFill>
                  <a:srgbClr val="6F3D25"/>
                </a:solidFill>
              </a:defRPr>
            </a:lvl2pPr>
            <a:lvl3pPr>
              <a:defRPr sz="2400">
                <a:solidFill>
                  <a:srgbClr val="6F3D25"/>
                </a:solidFill>
              </a:defRPr>
            </a:lvl3pPr>
            <a:lvl4pPr>
              <a:defRPr sz="2400">
                <a:solidFill>
                  <a:srgbClr val="6F3D25"/>
                </a:solidFill>
              </a:defRPr>
            </a:lvl4pPr>
            <a:lvl5pPr>
              <a:defRPr sz="2400">
                <a:solidFill>
                  <a:srgbClr val="6F3D25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853440"/>
            <a:ext cx="4041775" cy="7777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1" indent="0">
              <a:buNone/>
              <a:defRPr sz="2000" b="1"/>
            </a:lvl2pPr>
            <a:lvl3pPr marL="914202" indent="0">
              <a:buNone/>
              <a:defRPr sz="1800" b="1"/>
            </a:lvl3pPr>
            <a:lvl4pPr marL="1371303" indent="0">
              <a:buNone/>
              <a:defRPr sz="1600" b="1"/>
            </a:lvl4pPr>
            <a:lvl5pPr marL="1828404" indent="0">
              <a:buNone/>
              <a:defRPr sz="1600" b="1"/>
            </a:lvl5pPr>
            <a:lvl6pPr marL="2285505" indent="0">
              <a:buNone/>
              <a:defRPr sz="1600" b="1"/>
            </a:lvl6pPr>
            <a:lvl7pPr marL="2742606" indent="0">
              <a:buNone/>
              <a:defRPr sz="1600" b="1"/>
            </a:lvl7pPr>
            <a:lvl8pPr marL="3199707" indent="0">
              <a:buNone/>
              <a:defRPr sz="1600" b="1"/>
            </a:lvl8pPr>
            <a:lvl9pPr marL="3656808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>
                <a:solidFill>
                  <a:srgbClr val="6F3D25"/>
                </a:solidFill>
              </a:defRPr>
            </a:lvl2pPr>
            <a:lvl3pPr>
              <a:defRPr sz="2400">
                <a:solidFill>
                  <a:srgbClr val="6F3D25"/>
                </a:solidFill>
              </a:defRPr>
            </a:lvl3pPr>
            <a:lvl4pPr>
              <a:defRPr sz="2400">
                <a:solidFill>
                  <a:srgbClr val="6F3D25"/>
                </a:solidFill>
              </a:defRPr>
            </a:lvl4pPr>
            <a:lvl5pPr>
              <a:defRPr sz="2400">
                <a:solidFill>
                  <a:srgbClr val="6F3D25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458308" y="64008"/>
            <a:ext cx="2549769" cy="347472"/>
          </a:xfrm>
        </p:spPr>
        <p:txBody>
          <a:bodyPr>
            <a:noAutofit/>
          </a:bodyPr>
          <a:lstStyle>
            <a:lvl1pPr marL="0" indent="0" algn="ctr">
              <a:buNone/>
              <a:defRPr sz="1600" b="1" u="none" cap="none" baseline="0">
                <a:solidFill>
                  <a:schemeClr val="bg1"/>
                </a:solidFill>
                <a:effectLst>
                  <a:outerShdw blurRad="123825" dist="50800" dir="222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Section Number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214616" y="64008"/>
            <a:ext cx="1828800" cy="347472"/>
          </a:xfrm>
        </p:spPr>
        <p:txBody>
          <a:bodyPr>
            <a:noAutofit/>
          </a:bodyPr>
          <a:lstStyle>
            <a:lvl1pPr marL="0" indent="0" algn="r">
              <a:buNone/>
              <a:defRPr sz="1600" b="1">
                <a:solidFill>
                  <a:schemeClr val="bg1"/>
                </a:solidFill>
                <a:effectLst>
                  <a:outerShdw blurRad="247650" dist="50800" dir="270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pp. 00-33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86210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" grpId="0" build="p"/>
      <p:bldP spid="6" grpI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24561"/>
            <a:ext cx="8229600" cy="3670062"/>
          </a:xfrm>
          <a:prstGeom prst="rect">
            <a:avLst/>
          </a:prstGeom>
        </p:spPr>
        <p:txBody>
          <a:bodyPr vert="horz" lIns="91420" tIns="45710" rIns="91420" bIns="4571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5" name="Picture 4" descr="FoM PPT Template1.jpg">
            <a:hlinkClick r:id="" action="ppaction://hlinkshowjump?jump=previousslide"/>
          </p:cNvPr>
          <p:cNvPicPr>
            <a:picLocks noChangeAspect="1"/>
          </p:cNvPicPr>
          <p:nvPr userDrawn="1"/>
        </p:nvPicPr>
        <p:blipFill rotWithShape="1"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220309" y="4747846"/>
            <a:ext cx="351692" cy="395654"/>
          </a:xfrm>
          <a:prstGeom prst="rect">
            <a:avLst/>
          </a:prstGeom>
        </p:spPr>
      </p:pic>
      <p:pic>
        <p:nvPicPr>
          <p:cNvPr id="6" name="Picture 5" descr="FoM PPT Template1.jpg">
            <a:hlinkClick r:id="" action="ppaction://hlinkshowjump?jump=nextslide"/>
          </p:cNvPr>
          <p:cNvPicPr>
            <a:picLocks noChangeAspect="1"/>
          </p:cNvPicPr>
          <p:nvPr userDrawn="1"/>
        </p:nvPicPr>
        <p:blipFill rotWithShape="1"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72000" y="4747846"/>
            <a:ext cx="322385" cy="395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42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63" r:id="rId2"/>
    <p:sldLayoutId id="2147483662" r:id="rId3"/>
    <p:sldLayoutId id="2147483661" r:id="rId4"/>
    <p:sldLayoutId id="2147483664" r:id="rId5"/>
    <p:sldLayoutId id="2147483650" r:id="rId6"/>
    <p:sldLayoutId id="2147483665" r:id="rId7"/>
    <p:sldLayoutId id="2147483652" r:id="rId8"/>
    <p:sldLayoutId id="2147483653" r:id="rId9"/>
    <p:sldLayoutId id="2147483656" r:id="rId10"/>
    <p:sldLayoutId id="2147483657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457101" rtl="0" eaLnBrk="1" latinLnBrk="0" hangingPunct="1">
        <a:spcBef>
          <a:spcPct val="0"/>
        </a:spcBef>
        <a:buNone/>
        <a:defRPr sz="1600" b="1" kern="1200" cap="all" baseline="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4488" indent="-344488" algn="l" defTabSz="457101" rtl="0" eaLnBrk="1" latinLnBrk="0" hangingPunct="1">
        <a:spcBef>
          <a:spcPct val="20000"/>
        </a:spcBef>
        <a:buFont typeface="Arial"/>
        <a:buChar char="•"/>
        <a:defRPr sz="3000" kern="1200">
          <a:solidFill>
            <a:schemeClr val="tx1"/>
          </a:solidFill>
          <a:effectLst>
            <a:outerShdw blurRad="50800" dist="25400" dir="2700000" algn="tl" rotWithShape="0">
              <a:prstClr val="black">
                <a:alpha val="25000"/>
              </a:prstClr>
            </a:outerShdw>
          </a:effectLst>
          <a:latin typeface="+mn-lt"/>
          <a:ea typeface="+mn-ea"/>
          <a:cs typeface="+mn-cs"/>
        </a:defRPr>
      </a:lvl1pPr>
      <a:lvl2pPr marL="687388" indent="-342900" algn="l" defTabSz="457101" rtl="0" eaLnBrk="1" latinLnBrk="0" hangingPunct="1">
        <a:spcBef>
          <a:spcPct val="20000"/>
        </a:spcBef>
        <a:buFont typeface="Arial"/>
        <a:buChar char="•"/>
        <a:defRPr sz="2800" kern="1200">
          <a:solidFill>
            <a:srgbClr val="6F3D25"/>
          </a:solidFill>
          <a:effectLst>
            <a:outerShdw blurRad="50800" dist="25400" dir="2700000" algn="tl" rotWithShape="0">
              <a:prstClr val="black">
                <a:alpha val="25000"/>
              </a:prstClr>
            </a:outerShdw>
          </a:effectLst>
          <a:latin typeface="+mn-lt"/>
          <a:ea typeface="+mn-ea"/>
          <a:cs typeface="+mn-cs"/>
        </a:defRPr>
      </a:lvl2pPr>
      <a:lvl3pPr marL="1031875" indent="-344488" algn="l" defTabSz="457101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6F3D25"/>
          </a:solidFill>
          <a:effectLst>
            <a:outerShdw blurRad="50800" dist="25400" dir="2700000" algn="tl" rotWithShape="0">
              <a:prstClr val="black">
                <a:alpha val="25000"/>
              </a:prstClr>
            </a:outerShdw>
          </a:effectLst>
          <a:latin typeface="+mn-lt"/>
          <a:ea typeface="+mn-ea"/>
          <a:cs typeface="+mn-cs"/>
        </a:defRPr>
      </a:lvl3pPr>
      <a:lvl4pPr marL="1374775" indent="-342900" algn="l" defTabSz="457101" rtl="0" eaLnBrk="1" latinLnBrk="0" hangingPunct="1">
        <a:spcBef>
          <a:spcPct val="20000"/>
        </a:spcBef>
        <a:buSzPct val="100000"/>
        <a:buFont typeface="Arial"/>
        <a:buChar char="•"/>
        <a:defRPr sz="2000" kern="1200">
          <a:solidFill>
            <a:srgbClr val="6F3D25"/>
          </a:solidFill>
          <a:effectLst>
            <a:outerShdw blurRad="50800" dist="25400" dir="2700000" algn="tl" rotWithShape="0">
              <a:prstClr val="black">
                <a:alpha val="25000"/>
              </a:prstClr>
            </a:outerShdw>
          </a:effectLst>
          <a:latin typeface="+mn-lt"/>
          <a:ea typeface="+mn-ea"/>
          <a:cs typeface="+mn-cs"/>
        </a:defRPr>
      </a:lvl4pPr>
      <a:lvl5pPr marL="1711325" indent="-336550" algn="l" defTabSz="457101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6F3D25"/>
          </a:solidFill>
          <a:effectLst>
            <a:outerShdw blurRad="50800" dist="25400" dir="2700000" algn="tl" rotWithShape="0">
              <a:prstClr val="black">
                <a:alpha val="25000"/>
              </a:prstClr>
            </a:outerShdw>
          </a:effectLst>
          <a:latin typeface="+mn-lt"/>
          <a:ea typeface="+mn-ea"/>
          <a:cs typeface="+mn-cs"/>
        </a:defRPr>
      </a:lvl5pPr>
      <a:lvl6pPr marL="2514055" indent="-228550" algn="l" defTabSz="45710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56" indent="-228550" algn="l" defTabSz="45710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257" indent="-228550" algn="l" defTabSz="45710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358" indent="-228550" algn="l" defTabSz="45710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1" algn="l" defTabSz="4571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02" algn="l" defTabSz="4571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03" algn="l" defTabSz="4571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04" algn="l" defTabSz="4571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05" algn="l" defTabSz="4571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06" algn="l" defTabSz="4571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07" algn="l" defTabSz="4571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08" algn="l" defTabSz="4571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5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Section 5.4–Scale Drawing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1694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5.4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216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470352"/>
            <a:ext cx="74066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If a 14 ft. long table is 4 in. long on the drawing, what scale is used?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825812"/>
            <a:ext cx="7315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6F3D25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Example 3</a:t>
            </a:r>
            <a:endParaRPr lang="en-US" sz="3000" b="1" dirty="0">
              <a:solidFill>
                <a:srgbClr val="6F3D25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996102" y="2923110"/>
            <a:ext cx="5111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=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1901951" y="2690760"/>
            <a:ext cx="1174666" cy="1002550"/>
            <a:chOff x="722986" y="2703671"/>
            <a:chExt cx="601065" cy="1002550"/>
          </a:xfrm>
        </p:grpSpPr>
        <p:sp>
          <p:nvSpPr>
            <p:cNvPr id="21" name="TextBox 20"/>
            <p:cNvSpPr txBox="1"/>
            <p:nvPr/>
          </p:nvSpPr>
          <p:spPr>
            <a:xfrm>
              <a:off x="722986" y="270367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4 in.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22986" y="318300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14 ft.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794918" y="3204946"/>
              <a:ext cx="4572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3302877" y="2683445"/>
            <a:ext cx="1496463" cy="1009865"/>
            <a:chOff x="734892" y="2696356"/>
            <a:chExt cx="598792" cy="1009865"/>
          </a:xfrm>
        </p:grpSpPr>
        <p:sp>
          <p:nvSpPr>
            <p:cNvPr id="25" name="TextBox 24"/>
            <p:cNvSpPr txBox="1"/>
            <p:nvPr/>
          </p:nvSpPr>
          <p:spPr>
            <a:xfrm>
              <a:off x="734892" y="2696356"/>
              <a:ext cx="5987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4 ÷ 4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34892" y="3183001"/>
              <a:ext cx="5987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14 ÷ 4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784791" y="3204946"/>
              <a:ext cx="498993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4735910" y="2923110"/>
            <a:ext cx="5111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=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5041954" y="2690760"/>
            <a:ext cx="1249119" cy="1002550"/>
            <a:chOff x="722986" y="2703671"/>
            <a:chExt cx="601065" cy="1002550"/>
          </a:xfrm>
        </p:grpSpPr>
        <p:sp>
          <p:nvSpPr>
            <p:cNvPr id="30" name="TextBox 29"/>
            <p:cNvSpPr txBox="1"/>
            <p:nvPr/>
          </p:nvSpPr>
          <p:spPr>
            <a:xfrm>
              <a:off x="722986" y="270367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1 in.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22986" y="318300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3.5 ft.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794918" y="3204946"/>
              <a:ext cx="4572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493704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9" grpId="0"/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5.4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216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470352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Find the scale used for the following.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825812"/>
            <a:ext cx="7315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6F3D25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Skill Check 1</a:t>
            </a:r>
            <a:endParaRPr lang="en-US" sz="3000" b="1" dirty="0">
              <a:solidFill>
                <a:srgbClr val="6F3D25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2112857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1. A 35 km distance is 5 cm on a map.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4400" y="2712093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2. A model of a 64 ft. coal car is 8 in. long.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14400" y="3311330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0375" indent="-460375">
              <a:spcAft>
                <a:spcPts val="12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3. A 12 ft. wide bedroom is drawn to be ¾ in. on the sketch.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0701450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Scale Drawing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5.4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214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14400" y="1287477"/>
            <a:ext cx="731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A scale drawing is a drawing such that all the ratios of lengths in the drawing to the actual lengths are equal.</a:t>
            </a:r>
            <a:endParaRPr lang="en-US" sz="24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094732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5.4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214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14400" y="1287477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The scale is the ratio of the length of a drawing to the actual length of the item drawn.</a:t>
            </a:r>
            <a:endParaRPr lang="en-US" sz="24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407739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5.4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214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978504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Scales can be written in two different ways.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89133" y="2227011"/>
            <a:ext cx="30053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1 in. : 4 ft.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2706484" y="1987346"/>
            <a:ext cx="1060843" cy="1002550"/>
            <a:chOff x="722986" y="2703671"/>
            <a:chExt cx="601065" cy="1002550"/>
          </a:xfrm>
        </p:grpSpPr>
        <p:sp>
          <p:nvSpPr>
            <p:cNvPr id="19" name="TextBox 18"/>
            <p:cNvSpPr txBox="1"/>
            <p:nvPr/>
          </p:nvSpPr>
          <p:spPr>
            <a:xfrm>
              <a:off x="722986" y="270367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1 in.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22986" y="318300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4 ft.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794918" y="3204946"/>
              <a:ext cx="4572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7369182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5.4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214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1841" y="616300"/>
            <a:ext cx="6420319" cy="397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0356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5.4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215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470352"/>
            <a:ext cx="7315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Find the approximate distance from Pittsburgh to Philadelphia. The scale </a:t>
            </a:r>
            <a:b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is 1 in. : 50 mi.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825812"/>
            <a:ext cx="7315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6F3D25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Example 1</a:t>
            </a:r>
            <a:endParaRPr lang="en-US" sz="3000" b="1" dirty="0">
              <a:solidFill>
                <a:srgbClr val="6F3D25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914400" y="2885381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The distance on the map is about 5 in.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1395390" y="3460960"/>
            <a:ext cx="1495377" cy="1002550"/>
            <a:chOff x="1395390" y="2466102"/>
            <a:chExt cx="1495377" cy="1002550"/>
          </a:xfrm>
        </p:grpSpPr>
        <p:grpSp>
          <p:nvGrpSpPr>
            <p:cNvPr id="46" name="Group 45"/>
            <p:cNvGrpSpPr/>
            <p:nvPr/>
          </p:nvGrpSpPr>
          <p:grpSpPr>
            <a:xfrm>
              <a:off x="1395390" y="2466102"/>
              <a:ext cx="601065" cy="1002550"/>
              <a:chOff x="722986" y="2703671"/>
              <a:chExt cx="601065" cy="1002550"/>
            </a:xfrm>
          </p:grpSpPr>
          <p:sp>
            <p:nvSpPr>
              <p:cNvPr id="52" name="TextBox 51"/>
              <p:cNvSpPr txBox="1"/>
              <p:nvPr/>
            </p:nvSpPr>
            <p:spPr>
              <a:xfrm>
                <a:off x="722986" y="270367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1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722986" y="318300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50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54" name="Straight Connector 53"/>
              <p:cNvCxnSpPr/>
              <p:nvPr/>
            </p:nvCxnSpPr>
            <p:spPr>
              <a:xfrm>
                <a:off x="794918" y="3204946"/>
                <a:ext cx="45720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7" name="Group 46"/>
            <p:cNvGrpSpPr/>
            <p:nvPr/>
          </p:nvGrpSpPr>
          <p:grpSpPr>
            <a:xfrm>
              <a:off x="2289702" y="2466102"/>
              <a:ext cx="601065" cy="1002550"/>
              <a:chOff x="722986" y="2703671"/>
              <a:chExt cx="601065" cy="1002550"/>
            </a:xfrm>
          </p:grpSpPr>
          <p:sp>
            <p:nvSpPr>
              <p:cNvPr id="49" name="TextBox 48"/>
              <p:cNvSpPr txBox="1"/>
              <p:nvPr/>
            </p:nvSpPr>
            <p:spPr>
              <a:xfrm>
                <a:off x="722986" y="270367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5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722986" y="318300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i="1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n</a:t>
                </a:r>
                <a:endParaRPr lang="en-US" sz="2800" i="1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51" name="Straight Connector 50"/>
              <p:cNvCxnSpPr/>
              <p:nvPr/>
            </p:nvCxnSpPr>
            <p:spPr>
              <a:xfrm>
                <a:off x="794918" y="3204946"/>
                <a:ext cx="45720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8" name="TextBox 47"/>
            <p:cNvSpPr txBox="1"/>
            <p:nvPr/>
          </p:nvSpPr>
          <p:spPr>
            <a:xfrm>
              <a:off x="1953212" y="2705767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=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3945197" y="3432915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1 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  <a:cs typeface="Times New Roman"/>
              </a:rPr>
              <a:t>• </a:t>
            </a:r>
            <a:r>
              <a:rPr lang="en-US" sz="2800" i="1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  <a:cs typeface="Times New Roman"/>
              </a:rPr>
              <a:t>n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  <a:cs typeface="Times New Roman"/>
              </a:rPr>
              <a:t> = 50 • 5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945197" y="3947605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i="1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n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  <a:cs typeface="Times New Roman"/>
              </a:rPr>
              <a:t>= 250 mi.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8124743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4" grpId="0"/>
      <p:bldP spid="55" grpId="0"/>
      <p:bldP spid="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5.4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215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470352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Using the map of Pennsylvania, about how far is it between the cities listed?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825812"/>
            <a:ext cx="7315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6F3D25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Skill Check 1</a:t>
            </a:r>
            <a:endParaRPr lang="en-US" sz="3000" b="1" dirty="0">
              <a:solidFill>
                <a:srgbClr val="6F3D25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2515182"/>
            <a:ext cx="5464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1. Harrisburg to Altoona             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4400" y="3114418"/>
            <a:ext cx="5464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2. Erie to Chambersburg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14400" y="3713655"/>
            <a:ext cx="5464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3. Gettysburg to Wilkes-Barre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4695287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5.4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215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470352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0375" indent="-460375"/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4. The scale on a map is 1 cm : 3 km. Find the distance represented by 6.4 cm.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825812"/>
            <a:ext cx="7315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6F3D25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Skill Check 1</a:t>
            </a:r>
            <a:endParaRPr lang="en-US" sz="3000" b="1" dirty="0">
              <a:solidFill>
                <a:srgbClr val="6F3D25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400" y="2549508"/>
            <a:ext cx="7315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0375" indent="-460375"/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5. A scale drawing of a bridge uses the scale 3 cm : 10 m. If the bridge is 7 cm on the drawing, what is the actual length (round to tenths)?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9018089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5.4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216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470352"/>
            <a:ext cx="74066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The dimensions of a house are 48 ft. by 42 ft. The dimensions on the floor plan are 8 in. by 7 in. What scale is used for the drawing?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825812"/>
            <a:ext cx="7315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6F3D25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Example 2</a:t>
            </a:r>
            <a:endParaRPr lang="en-US" sz="3000" b="1" dirty="0">
              <a:solidFill>
                <a:srgbClr val="6F3D25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914400" y="2885381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Length in the drawing to the actual length: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944895" y="3693310"/>
            <a:ext cx="5111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=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1850744" y="3460960"/>
            <a:ext cx="1174666" cy="1002550"/>
            <a:chOff x="722986" y="2703671"/>
            <a:chExt cx="601065" cy="1002550"/>
          </a:xfrm>
        </p:grpSpPr>
        <p:sp>
          <p:nvSpPr>
            <p:cNvPr id="21" name="TextBox 20"/>
            <p:cNvSpPr txBox="1"/>
            <p:nvPr/>
          </p:nvSpPr>
          <p:spPr>
            <a:xfrm>
              <a:off x="722986" y="270367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8 in.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22986" y="318300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48 ft.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794918" y="3204946"/>
              <a:ext cx="4572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3251670" y="3453645"/>
            <a:ext cx="1496463" cy="1009865"/>
            <a:chOff x="734892" y="2696356"/>
            <a:chExt cx="598792" cy="1009865"/>
          </a:xfrm>
        </p:grpSpPr>
        <p:sp>
          <p:nvSpPr>
            <p:cNvPr id="25" name="TextBox 24"/>
            <p:cNvSpPr txBox="1"/>
            <p:nvPr/>
          </p:nvSpPr>
          <p:spPr>
            <a:xfrm>
              <a:off x="734892" y="2696356"/>
              <a:ext cx="5987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8 ÷ 8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34892" y="3183001"/>
              <a:ext cx="5987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48 ÷ 8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784791" y="3204946"/>
              <a:ext cx="498993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4684703" y="3693310"/>
            <a:ext cx="5111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=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5012692" y="3460960"/>
            <a:ext cx="995385" cy="1002550"/>
            <a:chOff x="722986" y="2703671"/>
            <a:chExt cx="601065" cy="1002550"/>
          </a:xfrm>
        </p:grpSpPr>
        <p:sp>
          <p:nvSpPr>
            <p:cNvPr id="30" name="TextBox 29"/>
            <p:cNvSpPr txBox="1"/>
            <p:nvPr/>
          </p:nvSpPr>
          <p:spPr>
            <a:xfrm>
              <a:off x="722986" y="270367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1 in.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22986" y="318300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6 ft.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794918" y="3204946"/>
              <a:ext cx="4572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4289236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4" grpId="0"/>
      <p:bldP spid="19" grpId="0"/>
      <p:bldP spid="28" grpId="0"/>
    </p:bldLst>
  </p:timing>
</p:sld>
</file>

<file path=ppt/theme/theme1.xml><?xml version="1.0" encoding="utf-8"?>
<a:theme xmlns:a="http://schemas.openxmlformats.org/drawingml/2006/main" name="Fundamentals of Math Green">
  <a:themeElements>
    <a:clrScheme name="Custom 4">
      <a:dk1>
        <a:sysClr val="windowText" lastClr="000000"/>
      </a:dk1>
      <a:lt1>
        <a:sysClr val="window" lastClr="FFFFFF"/>
      </a:lt1>
      <a:dk2>
        <a:srgbClr val="3F5115"/>
      </a:dk2>
      <a:lt2>
        <a:srgbClr val="919822"/>
      </a:lt2>
      <a:accent1>
        <a:srgbClr val="6F3D25"/>
      </a:accent1>
      <a:accent2>
        <a:srgbClr val="CCA020"/>
      </a:accent2>
      <a:accent3>
        <a:srgbClr val="AE351B"/>
      </a:accent3>
      <a:accent4>
        <a:srgbClr val="8C7B70"/>
      </a:accent4>
      <a:accent5>
        <a:srgbClr val="8FB08C"/>
      </a:accent5>
      <a:accent6>
        <a:srgbClr val="D19049"/>
      </a:accent6>
      <a:hlink>
        <a:srgbClr val="A4D663"/>
      </a:hlink>
      <a:folHlink>
        <a:srgbClr val="577D3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7580</TotalTime>
  <Words>428</Words>
  <Application>Microsoft Office PowerPoint</Application>
  <PresentationFormat>On-screen Show (16:9)</PresentationFormat>
  <Paragraphs>74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Cambria</vt:lpstr>
      <vt:lpstr>Times New Roman</vt:lpstr>
      <vt:lpstr>Fundamentals of Math Green</vt:lpstr>
      <vt:lpstr>Chapter 5</vt:lpstr>
      <vt:lpstr>Scale Drawing</vt:lpstr>
      <vt:lpstr>Scale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Bob Jones Univeristy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Information Technologies</dc:creator>
  <cp:lastModifiedBy>Matesevac, Ken</cp:lastModifiedBy>
  <cp:revision>189</cp:revision>
  <cp:lastPrinted>2012-11-01T14:37:07Z</cp:lastPrinted>
  <dcterms:created xsi:type="dcterms:W3CDTF">2011-09-15T23:43:01Z</dcterms:created>
  <dcterms:modified xsi:type="dcterms:W3CDTF">2018-04-13T21:02:20Z</dcterms:modified>
</cp:coreProperties>
</file>